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Relationship Id="rId3" Type="http://schemas.openxmlformats.org/officeDocument/2006/relationships/image" Target="../media/image1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ad.honfablab.org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oreldraw.com/en/" TargetMode="External"/><Relationship Id="rId3" Type="http://schemas.openxmlformats.org/officeDocument/2006/relationships/hyperlink" Target="http://www.adobe.com/products/illustrator/" TargetMode="External"/><Relationship Id="rId4" Type="http://schemas.openxmlformats.org/officeDocument/2006/relationships/hyperlink" Target="https://inkscape.org" TargetMode="External"/><Relationship Id="rId5" Type="http://schemas.openxmlformats.org/officeDocument/2006/relationships/hyperlink" Target="http://librecad.org/cms/home.html" TargetMode="External"/><Relationship Id="rId6" Type="http://schemas.openxmlformats.org/officeDocument/2006/relationships/hyperlink" Target="http://www.quark.com/en/Products/QuarkXPress/" TargetMode="External"/><Relationship Id="rId7" Type="http://schemas.openxmlformats.org/officeDocument/2006/relationships/hyperlink" Target="https://www.scribus.net" TargetMode="External"/><Relationship Id="rId8" Type="http://schemas.openxmlformats.org/officeDocument/2006/relationships/hyperlink" Target="http://www.adobe.com/products/photoshop/" TargetMode="External"/><Relationship Id="rId9" Type="http://schemas.openxmlformats.org/officeDocument/2006/relationships/hyperlink" Target="https://www.gimp.org" TargetMode="External"/><Relationship Id="rId10" Type="http://schemas.openxmlformats.org/officeDocument/2006/relationships/hyperlink" Target="http://mypaint.org/about/" TargetMode="External"/><Relationship Id="rId11" Type="http://schemas.openxmlformats.org/officeDocument/2006/relationships/hyperlink" Target="https://krita.org/en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ketchup.com" TargetMode="External"/><Relationship Id="rId3" Type="http://schemas.openxmlformats.org/officeDocument/2006/relationships/hyperlink" Target="http://www.autodesk.com/products/fusion-360/overview" TargetMode="External"/><Relationship Id="rId4" Type="http://schemas.openxmlformats.org/officeDocument/2006/relationships/hyperlink" Target="http://www.123dapp.com" TargetMode="External"/><Relationship Id="rId5" Type="http://schemas.openxmlformats.org/officeDocument/2006/relationships/hyperlink" Target="http://www.rhino3d.com" TargetMode="External"/><Relationship Id="rId6" Type="http://schemas.openxmlformats.org/officeDocument/2006/relationships/hyperlink" Target="http://www.freecadweb.org" TargetMode="External"/><Relationship Id="rId7" Type="http://schemas.openxmlformats.org/officeDocument/2006/relationships/hyperlink" Target="http://www.autodesk.com/products/autocad/" TargetMode="External"/><Relationship Id="rId8" Type="http://schemas.openxmlformats.org/officeDocument/2006/relationships/hyperlink" Target="http://www.openscad.org" TargetMode="External"/><Relationship Id="rId9" Type="http://schemas.openxmlformats.org/officeDocument/2006/relationships/hyperlink" Target="https://www.blender.org" TargetMode="External"/><Relationship Id="rId10" Type="http://schemas.openxmlformats.org/officeDocument/2006/relationships/hyperlink" Target="http://www.solidworks.com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tinkercad.com" TargetMode="External"/><Relationship Id="rId3" Type="http://schemas.openxmlformats.org/officeDocument/2006/relationships/hyperlink" Target="http://www.makercase.com" TargetMode="External"/><Relationship Id="rId4" Type="http://schemas.openxmlformats.org/officeDocument/2006/relationships/hyperlink" Target="http://geargenerator.com" TargetMode="External"/><Relationship Id="rId5" Type="http://schemas.openxmlformats.org/officeDocument/2006/relationships/hyperlink" Target="http://comsol.com" TargetMode="External"/><Relationship Id="rId6" Type="http://schemas.openxmlformats.org/officeDocument/2006/relationships/hyperlink" Target="http://www.solidworks.com/sw/products/simulation/solutions.htm" TargetMode="External"/><Relationship Id="rId7" Type="http://schemas.openxmlformats.org/officeDocument/2006/relationships/hyperlink" Target="https://www.csc.fi/web/elmer" TargetMode="External"/><Relationship Id="rId8" Type="http://schemas.openxmlformats.org/officeDocument/2006/relationships/hyperlink" Target="http://www.ansys.com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1852179"/>
            <a:ext cx="10464800" cy="330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PROSES</a:t>
            </a:r>
          </a:p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PRODUKSI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Rencana Perkuliahan Semester</a:t>
            </a:r>
          </a:p>
          <a:p>
            <a:pPr/>
            <a:r>
              <a:t>Prodi Desain Produk ISI Yogyakarta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ctrTitle"/>
          </p:nvPr>
        </p:nvSpPr>
        <p:spPr>
          <a:xfrm>
            <a:off x="4168335" y="866619"/>
            <a:ext cx="4668131" cy="1472954"/>
          </a:xfrm>
          <a:prstGeom prst="rect">
            <a:avLst/>
          </a:prstGeom>
        </p:spPr>
        <p:txBody>
          <a:bodyPr/>
          <a:lstStyle/>
          <a:p>
            <a:pPr defTabSz="239522">
              <a:lnSpc>
                <a:spcPct val="70000"/>
              </a:lnSpc>
              <a:defRPr b="1" sz="3690">
                <a:latin typeface="Helvetica"/>
                <a:ea typeface="Helvetica"/>
                <a:cs typeface="Helvetica"/>
                <a:sym typeface="Helvetica"/>
              </a:defRPr>
            </a:pPr>
            <a:r>
              <a:t>COMPUTER</a:t>
            </a:r>
          </a:p>
          <a:p>
            <a:pPr defTabSz="239522">
              <a:lnSpc>
                <a:spcPct val="70000"/>
              </a:lnSpc>
              <a:defRPr b="1" sz="3690">
                <a:latin typeface="Helvetica"/>
                <a:ea typeface="Helvetica"/>
                <a:cs typeface="Helvetica"/>
                <a:sym typeface="Helvetica"/>
              </a:defRPr>
            </a:pPr>
            <a:r>
              <a:t>AIDED</a:t>
            </a:r>
          </a:p>
          <a:p>
            <a:pPr defTabSz="239522">
              <a:lnSpc>
                <a:spcPct val="70000"/>
              </a:lnSpc>
              <a:defRPr b="1" sz="3690">
                <a:latin typeface="Helvetica"/>
                <a:ea typeface="Helvetica"/>
                <a:cs typeface="Helvetica"/>
                <a:sym typeface="Helvetica"/>
              </a:defRPr>
            </a:pPr>
            <a:r>
              <a:t>MACHINE (CAM)</a:t>
            </a:r>
          </a:p>
        </p:txBody>
      </p:sp>
      <p:pic>
        <p:nvPicPr>
          <p:cNvPr id="160" name="IMG_205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259" y="2668094"/>
            <a:ext cx="7357695" cy="4903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G_206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68716" y="2669698"/>
            <a:ext cx="7357694" cy="490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DESKTOP</a:t>
            </a:r>
          </a:p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MANUFACTURE</a:t>
            </a:r>
          </a:p>
        </p:txBody>
      </p:sp>
      <p:sp>
        <p:nvSpPr>
          <p:cNvPr id="164" name="Shape 16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Pemahaman desktop manufacturing, rapid prototyping</a:t>
            </a:r>
          </a:p>
          <a:p>
            <a:pPr/>
            <a:r>
              <a:t>realisasi produksi desain</a:t>
            </a:r>
          </a:p>
        </p:txBody>
      </p:sp>
      <p:sp>
        <p:nvSpPr>
          <p:cNvPr id="165" name="Shape 165"/>
          <p:cNvSpPr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praktek dan kerja lab/studio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ctrTitle"/>
          </p:nvPr>
        </p:nvSpPr>
        <p:spPr>
          <a:xfrm>
            <a:off x="4540377" y="1415456"/>
            <a:ext cx="3924047" cy="1238171"/>
          </a:xfrm>
          <a:prstGeom prst="rect">
            <a:avLst/>
          </a:prstGeom>
        </p:spPr>
        <p:txBody>
          <a:bodyPr/>
          <a:lstStyle/>
          <a:p>
            <a:pPr defTabSz="251206">
              <a:lnSpc>
                <a:spcPct val="70000"/>
              </a:lnSpc>
              <a:defRPr b="1" sz="3870">
                <a:latin typeface="Helvetica"/>
                <a:ea typeface="Helvetica"/>
                <a:cs typeface="Helvetica"/>
                <a:sym typeface="Helvetica"/>
              </a:defRPr>
            </a:pPr>
            <a:r>
              <a:t>DESKTOP</a:t>
            </a:r>
          </a:p>
          <a:p>
            <a:pPr defTabSz="251206">
              <a:lnSpc>
                <a:spcPct val="70000"/>
              </a:lnSpc>
              <a:defRPr b="1" sz="3870">
                <a:latin typeface="Helvetica"/>
                <a:ea typeface="Helvetica"/>
                <a:cs typeface="Helvetica"/>
                <a:sym typeface="Helvetica"/>
              </a:defRPr>
            </a:pPr>
            <a:r>
              <a:t>MANUFACTURE</a:t>
            </a:r>
          </a:p>
        </p:txBody>
      </p:sp>
      <p:pic>
        <p:nvPicPr>
          <p:cNvPr id="168" name="kompilasi-workspa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934975"/>
            <a:ext cx="13004801" cy="5573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7"/>
          <p:cNvGrpSpPr/>
          <p:nvPr/>
        </p:nvGrpSpPr>
        <p:grpSpPr>
          <a:xfrm>
            <a:off x="756222" y="411879"/>
            <a:ext cx="11492356" cy="8929841"/>
            <a:chOff x="0" y="0"/>
            <a:chExt cx="11492355" cy="8929840"/>
          </a:xfrm>
        </p:grpSpPr>
        <p:pic>
          <p:nvPicPr>
            <p:cNvPr id="170" name="pirate3d-buccaneer-printe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847000" y="0"/>
              <a:ext cx="3645356" cy="3645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gx-24-front10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52403" y="3727430"/>
              <a:ext cx="3034552" cy="3034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61NpSW5ZHDL._SL1000_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101451" y="0"/>
              <a:ext cx="3645356" cy="36453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Singer Futura CE-250 Sewing and Embroidery Machine-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125459" y="3727430"/>
              <a:ext cx="3860411" cy="3034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Modela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001259" cy="27437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baisheng8$11493446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4124" y="2843953"/>
              <a:ext cx="3934802" cy="3034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PRSstandard CNC Router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4124" y="5978738"/>
              <a:ext cx="3934803" cy="2951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lnSpc>
                <a:spcPct val="70000"/>
              </a:lnSpc>
              <a:defRPr b="1" sz="783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METROLOGI, PENGUKURAN &amp; PENGAWASAN MUTU</a:t>
            </a:r>
          </a:p>
        </p:txBody>
      </p:sp>
      <p:sp>
        <p:nvSpPr>
          <p:cNvPr id="180" name="Shape 18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Pengukuran desain dan produk, simulasi dan pra-tes karena berkaitan dengan penguasaan teknis</a:t>
            </a:r>
          </a:p>
        </p:txBody>
      </p:sp>
      <p:sp>
        <p:nvSpPr>
          <p:cNvPr id="181" name="Shape 181"/>
          <p:cNvSpPr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praktek dan kerja lab/studio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SUSTAINABLE DESIGN</a:t>
            </a:r>
          </a:p>
        </p:txBody>
      </p:sp>
      <p:sp>
        <p:nvSpPr>
          <p:cNvPr id="184" name="Shape 18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Pengantar wacana penciptaan desain dan material yang sustainable, ecology, dan ramah lingkungan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4606" y="2040145"/>
            <a:ext cx="7095588" cy="737941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>
            <p:ph type="ctrTitle"/>
          </p:nvPr>
        </p:nvSpPr>
        <p:spPr>
          <a:xfrm>
            <a:off x="4290542" y="922480"/>
            <a:ext cx="4423716" cy="1340087"/>
          </a:xfrm>
          <a:prstGeom prst="rect">
            <a:avLst/>
          </a:prstGeom>
        </p:spPr>
        <p:txBody>
          <a:bodyPr/>
          <a:lstStyle>
            <a:lvl1pPr defTabSz="303783">
              <a:lnSpc>
                <a:spcPct val="70000"/>
              </a:lnSpc>
              <a:defRPr b="1" sz="46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SUSTAINABLE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lnSpc>
                <a:spcPct val="70000"/>
              </a:lnSpc>
              <a:defRPr b="1" sz="873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COMPUTER CONTROLLED CUTTING</a:t>
            </a:r>
          </a:p>
        </p:txBody>
      </p:sp>
      <p:sp>
        <p:nvSpPr>
          <p:cNvPr id="190" name="Shape 19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Teknologi proses pemotongan, milling, carving bahan &amp; material dalam perancangan desain </a:t>
            </a:r>
          </a:p>
        </p:txBody>
      </p:sp>
      <p:sp>
        <p:nvSpPr>
          <p:cNvPr id="191" name="Shape 191"/>
          <p:cNvSpPr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praktek dan kerja lab/studio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3D SCANNING &amp; PRINTING</a:t>
            </a:r>
          </a:p>
        </p:txBody>
      </p:sp>
      <p:sp>
        <p:nvSpPr>
          <p:cNvPr id="194" name="Shape 19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2976"/>
            </a:lvl1pPr>
          </a:lstStyle>
          <a:p>
            <a:pPr/>
            <a:r>
              <a:t>Teknologi proses scanning obyek 3 dimensi dan peralatannya, hingga proses produksi cetak obyek 3 dimensi </a:t>
            </a:r>
          </a:p>
        </p:txBody>
      </p:sp>
      <p:sp>
        <p:nvSpPr>
          <p:cNvPr id="195" name="Shape 195"/>
          <p:cNvSpPr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praktek dan kerja lab/studio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ctrTitle"/>
          </p:nvPr>
        </p:nvSpPr>
        <p:spPr>
          <a:xfrm>
            <a:off x="3960317" y="1189651"/>
            <a:ext cx="5084166" cy="1604228"/>
          </a:xfrm>
          <a:prstGeom prst="rect">
            <a:avLst/>
          </a:prstGeom>
        </p:spPr>
        <p:txBody>
          <a:bodyPr/>
          <a:lstStyle>
            <a:lvl1pPr defTabSz="368045">
              <a:lnSpc>
                <a:spcPct val="70000"/>
              </a:lnSpc>
              <a:defRPr b="1" sz="567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3D SCANNING &amp; PRINTING</a:t>
            </a:r>
          </a:p>
        </p:txBody>
      </p:sp>
      <p:pic>
        <p:nvPicPr>
          <p:cNvPr id="19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0262" y="3123896"/>
            <a:ext cx="8051801" cy="528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creenshot_phone3d-scannin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3747" y="3130997"/>
            <a:ext cx="6967625" cy="3742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ctrTitle"/>
          </p:nvPr>
        </p:nvSpPr>
        <p:spPr>
          <a:xfrm>
            <a:off x="1270000" y="1852179"/>
            <a:ext cx="10464800" cy="330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MANAJEMEN</a:t>
            </a:r>
          </a:p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PRODUKSI</a:t>
            </a:r>
          </a:p>
        </p:txBody>
      </p:sp>
      <p:sp>
        <p:nvSpPr>
          <p:cNvPr id="123" name="Shape 123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Perencanaan &amp; manajemen project</a:t>
            </a:r>
          </a:p>
          <a:p>
            <a:pPr/>
            <a:r>
              <a:t>Kaitan dengan mata kuliah yang lain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MOLD &amp; CAST</a:t>
            </a:r>
          </a:p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(CETAK &amp; COR)</a:t>
            </a:r>
          </a:p>
        </p:txBody>
      </p:sp>
      <p:sp>
        <p:nvSpPr>
          <p:cNvPr id="202" name="Shape 20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3168"/>
            </a:lvl1pPr>
          </a:lstStyle>
          <a:p>
            <a:pPr/>
            <a:r>
              <a:t>Proses dan metode cetakan dan pengecoran, polimer, proses coating dalam konteks produksi prototype produk </a:t>
            </a:r>
          </a:p>
        </p:txBody>
      </p:sp>
      <p:sp>
        <p:nvSpPr>
          <p:cNvPr id="203" name="Shape 203"/>
          <p:cNvSpPr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Diskusi, praktek dan kerja lab/studio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160" y="920972"/>
            <a:ext cx="11894480" cy="7440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PRODUKSI ELEKTRONIKA</a:t>
            </a:r>
          </a:p>
        </p:txBody>
      </p:sp>
      <p:sp>
        <p:nvSpPr>
          <p:cNvPr id="208" name="Shape 20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3104"/>
            </a:lvl1pPr>
          </a:lstStyle>
          <a:p>
            <a:pPr/>
            <a:r>
              <a:t>Pengenalan dasar-dasar elektronika dan produksinya juga sebagai pengantar ke mata kuliah system engineering </a:t>
            </a:r>
          </a:p>
        </p:txBody>
      </p:sp>
      <p:sp>
        <p:nvSpPr>
          <p:cNvPr id="209" name="Shape 209"/>
          <p:cNvSpPr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Diskusi, praktek dan kerja lab/studio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creenshot_diagram-lam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36"/>
            <a:ext cx="13004801" cy="9735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creenshot_hasil-lam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63983"/>
            <a:ext cx="13004801" cy="8625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FABFOOS-trailer_small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83733" y="1828800"/>
            <a:ext cx="10837334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39999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  <a:defRPr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download:</a:t>
            </a:r>
          </a:p>
          <a:p>
            <a:pPr>
              <a:lnSpc>
                <a:spcPct val="70000"/>
              </a:lnSpc>
              <a:defRPr sz="9000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2" invalidUrl="" action="" tgtFrame="" tooltip="" history="1" highlightClick="0" endSnd="0"/>
              </a:rPr>
              <a:t>mad.honfablab.org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ctrTitle"/>
          </p:nvPr>
        </p:nvSpPr>
        <p:spPr>
          <a:xfrm>
            <a:off x="1270000" y="1852179"/>
            <a:ext cx="10464800" cy="330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PROSES DESIGN</a:t>
            </a:r>
          </a:p>
          <a:p>
            <a:pPr>
              <a:lnSpc>
                <a:spcPct val="70000"/>
              </a:lnSpc>
              <a:defRPr b="1" sz="9000">
                <a:latin typeface="Helvetica"/>
                <a:ea typeface="Helvetica"/>
                <a:cs typeface="Helvetica"/>
                <a:sym typeface="Helvetica"/>
              </a:defRPr>
            </a:pPr>
            <a:r>
              <a:t>DESIGN THINKING</a:t>
            </a:r>
          </a:p>
        </p:txBody>
      </p:sp>
      <p:sp>
        <p:nvSpPr>
          <p:cNvPr id="126" name="Shape 12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Perencanaan &amp; manajemen project</a:t>
            </a:r>
          </a:p>
          <a:p>
            <a:pPr/>
            <a:r>
              <a:t>Kaitan dengan mata kuliah yang lain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ctrTitle"/>
          </p:nvPr>
        </p:nvSpPr>
        <p:spPr>
          <a:xfrm>
            <a:off x="1962480" y="4365875"/>
            <a:ext cx="2981487" cy="955363"/>
          </a:xfrm>
          <a:prstGeom prst="rect">
            <a:avLst/>
          </a:prstGeom>
        </p:spPr>
        <p:txBody>
          <a:bodyPr/>
          <a:lstStyle>
            <a:lvl1pPr defTabSz="362204">
              <a:lnSpc>
                <a:spcPct val="70000"/>
              </a:lnSpc>
              <a:defRPr b="1" sz="55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analisa</a:t>
            </a:r>
          </a:p>
        </p:txBody>
      </p:sp>
      <p:sp>
        <p:nvSpPr>
          <p:cNvPr id="129" name="Shape 129"/>
          <p:cNvSpPr/>
          <p:nvPr/>
        </p:nvSpPr>
        <p:spPr>
          <a:xfrm>
            <a:off x="5649566" y="4365875"/>
            <a:ext cx="2981487" cy="95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62204">
              <a:lnSpc>
                <a:spcPct val="70000"/>
              </a:lnSpc>
              <a:defRPr b="1" sz="55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ide-ide</a:t>
            </a:r>
          </a:p>
        </p:txBody>
      </p:sp>
      <p:sp>
        <p:nvSpPr>
          <p:cNvPr id="130" name="Shape 130"/>
          <p:cNvSpPr/>
          <p:nvPr/>
        </p:nvSpPr>
        <p:spPr>
          <a:xfrm>
            <a:off x="9336651" y="4365875"/>
            <a:ext cx="1951747" cy="955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62204">
              <a:lnSpc>
                <a:spcPct val="70000"/>
              </a:lnSpc>
              <a:defRPr b="1" sz="55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</a:t>
            </a:r>
          </a:p>
        </p:txBody>
      </p:sp>
      <p:sp>
        <p:nvSpPr>
          <p:cNvPr id="131" name="Shape 131"/>
          <p:cNvSpPr/>
          <p:nvPr/>
        </p:nvSpPr>
        <p:spPr>
          <a:xfrm>
            <a:off x="4979636" y="4430970"/>
            <a:ext cx="825172" cy="825172"/>
          </a:xfrm>
          <a:prstGeom prst="rightArrow">
            <a:avLst>
              <a:gd name="adj1" fmla="val 32000"/>
              <a:gd name="adj2" fmla="val 64000"/>
            </a:avLst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2" name="Shape 132"/>
          <p:cNvSpPr/>
          <p:nvPr/>
        </p:nvSpPr>
        <p:spPr>
          <a:xfrm>
            <a:off x="8614257" y="4430970"/>
            <a:ext cx="825173" cy="825172"/>
          </a:xfrm>
          <a:prstGeom prst="rightArrow">
            <a:avLst>
              <a:gd name="adj1" fmla="val 32000"/>
              <a:gd name="adj2" fmla="val 64000"/>
            </a:avLst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3" name="Shape 133"/>
          <p:cNvSpPr/>
          <p:nvPr/>
        </p:nvSpPr>
        <p:spPr>
          <a:xfrm rot="10800000">
            <a:off x="7784541" y="5642306"/>
            <a:ext cx="825172" cy="825172"/>
          </a:xfrm>
          <a:prstGeom prst="rightArrow">
            <a:avLst>
              <a:gd name="adj1" fmla="val 36590"/>
              <a:gd name="adj2" fmla="val 60875"/>
            </a:avLst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4" name="Shape 134"/>
          <p:cNvSpPr/>
          <p:nvPr/>
        </p:nvSpPr>
        <p:spPr>
          <a:xfrm rot="5400000">
            <a:off x="11078344" y="4943634"/>
            <a:ext cx="825172" cy="825172"/>
          </a:xfrm>
          <a:prstGeom prst="rightArrow">
            <a:avLst>
              <a:gd name="adj1" fmla="val 36590"/>
              <a:gd name="adj2" fmla="val 60875"/>
            </a:avLst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5" name="Shape 135"/>
          <p:cNvSpPr/>
          <p:nvPr/>
        </p:nvSpPr>
        <p:spPr>
          <a:xfrm rot="10800000">
            <a:off x="3737747" y="5642306"/>
            <a:ext cx="825172" cy="825172"/>
          </a:xfrm>
          <a:prstGeom prst="rightArrow">
            <a:avLst>
              <a:gd name="adj1" fmla="val 36590"/>
              <a:gd name="adj2" fmla="val 60875"/>
            </a:avLst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6" name="Shape 136"/>
          <p:cNvSpPr/>
          <p:nvPr/>
        </p:nvSpPr>
        <p:spPr>
          <a:xfrm rot="10800000">
            <a:off x="5761144" y="5642306"/>
            <a:ext cx="825172" cy="825172"/>
          </a:xfrm>
          <a:prstGeom prst="rightArrow">
            <a:avLst>
              <a:gd name="adj1" fmla="val 36590"/>
              <a:gd name="adj2" fmla="val 60875"/>
            </a:avLst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7" name="Shape 137"/>
          <p:cNvSpPr/>
          <p:nvPr/>
        </p:nvSpPr>
        <p:spPr>
          <a:xfrm rot="10800000">
            <a:off x="9680937" y="5515306"/>
            <a:ext cx="825172" cy="825172"/>
          </a:xfrm>
          <a:prstGeom prst="rightArrow">
            <a:avLst>
              <a:gd name="adj1" fmla="val 36590"/>
              <a:gd name="adj2" fmla="val 60875"/>
            </a:avLst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8" name="Shape 138"/>
          <p:cNvSpPr/>
          <p:nvPr/>
        </p:nvSpPr>
        <p:spPr>
          <a:xfrm rot="10800000">
            <a:off x="1841350" y="5642306"/>
            <a:ext cx="825172" cy="825172"/>
          </a:xfrm>
          <a:prstGeom prst="rightArrow">
            <a:avLst>
              <a:gd name="adj1" fmla="val 36590"/>
              <a:gd name="adj2" fmla="val 60875"/>
            </a:avLst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39" name="Shape 139"/>
          <p:cNvSpPr/>
          <p:nvPr/>
        </p:nvSpPr>
        <p:spPr>
          <a:xfrm rot="16200000">
            <a:off x="1101284" y="4961907"/>
            <a:ext cx="825172" cy="825172"/>
          </a:xfrm>
          <a:prstGeom prst="rightArrow">
            <a:avLst>
              <a:gd name="adj1" fmla="val 36590"/>
              <a:gd name="adj2" fmla="val 60875"/>
            </a:avLst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40" name="Shape 140"/>
          <p:cNvSpPr/>
          <p:nvPr/>
        </p:nvSpPr>
        <p:spPr>
          <a:xfrm>
            <a:off x="1591604" y="885926"/>
            <a:ext cx="9821592" cy="3099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554990">
              <a:lnSpc>
                <a:spcPct val="70000"/>
              </a:lnSpc>
              <a:defRPr b="1" sz="8550">
                <a:latin typeface="Helvetica"/>
                <a:ea typeface="Helvetica"/>
                <a:cs typeface="Helvetica"/>
                <a:sym typeface="Helvetica"/>
              </a:defRPr>
            </a:pPr>
            <a:r>
              <a:t>PROSES DESIGN</a:t>
            </a:r>
          </a:p>
          <a:p>
            <a:pPr defTabSz="554990">
              <a:lnSpc>
                <a:spcPct val="70000"/>
              </a:lnSpc>
              <a:defRPr b="1" sz="8550">
                <a:latin typeface="Helvetica"/>
                <a:ea typeface="Helvetica"/>
                <a:cs typeface="Helvetica"/>
                <a:sym typeface="Helvetica"/>
              </a:defRPr>
            </a:pPr>
            <a:r>
              <a:t>DESIGN THINKING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lnSpc>
                <a:spcPct val="70000"/>
              </a:lnSpc>
              <a:defRPr b="1" sz="8730">
                <a:latin typeface="Helvetica"/>
                <a:ea typeface="Helvetica"/>
                <a:cs typeface="Helvetica"/>
                <a:sym typeface="Helvetica"/>
              </a:defRPr>
            </a:pPr>
            <a:r>
              <a:t>COMPUTER</a:t>
            </a:r>
          </a:p>
          <a:p>
            <a:pPr defTabSz="566674">
              <a:lnSpc>
                <a:spcPct val="70000"/>
              </a:lnSpc>
              <a:defRPr b="1" sz="8730">
                <a:latin typeface="Helvetica"/>
                <a:ea typeface="Helvetica"/>
                <a:cs typeface="Helvetica"/>
                <a:sym typeface="Helvetica"/>
              </a:defRPr>
            </a:pPr>
            <a:r>
              <a:t>AIDED</a:t>
            </a:r>
          </a:p>
          <a:p>
            <a:pPr defTabSz="566674">
              <a:lnSpc>
                <a:spcPct val="70000"/>
              </a:lnSpc>
              <a:defRPr b="1" sz="8730">
                <a:latin typeface="Helvetica"/>
                <a:ea typeface="Helvetica"/>
                <a:cs typeface="Helvetica"/>
                <a:sym typeface="Helvetica"/>
              </a:defRPr>
            </a:pPr>
            <a:r>
              <a:t>DESIGN (CAD)</a:t>
            </a:r>
          </a:p>
        </p:txBody>
      </p:sp>
      <p:sp>
        <p:nvSpPr>
          <p:cNvPr id="143" name="Shape 143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Proses desain 2D dan 3D design</a:t>
            </a:r>
          </a:p>
          <a:p>
            <a:pPr/>
            <a:r>
              <a:t>memanfaatkan aplikasi, software, online tools </a:t>
            </a:r>
          </a:p>
        </p:txBody>
      </p:sp>
      <p:sp>
        <p:nvSpPr>
          <p:cNvPr id="144" name="Shape 144"/>
          <p:cNvSpPr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praktek dan kerja lab/studio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ctrTitle"/>
          </p:nvPr>
        </p:nvSpPr>
        <p:spPr>
          <a:xfrm>
            <a:off x="3522302" y="994408"/>
            <a:ext cx="5960197" cy="1880645"/>
          </a:xfrm>
          <a:prstGeom prst="rect">
            <a:avLst/>
          </a:prstGeom>
        </p:spPr>
        <p:txBody>
          <a:bodyPr/>
          <a:lstStyle/>
          <a:p>
            <a:pPr defTabSz="315468">
              <a:lnSpc>
                <a:spcPct val="70000"/>
              </a:lnSpc>
              <a:defRPr b="1"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COMPUTER</a:t>
            </a:r>
          </a:p>
          <a:p>
            <a:pPr defTabSz="315468">
              <a:lnSpc>
                <a:spcPct val="70000"/>
              </a:lnSpc>
              <a:defRPr b="1"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AIDED</a:t>
            </a:r>
          </a:p>
          <a:p>
            <a:pPr defTabSz="315468">
              <a:lnSpc>
                <a:spcPct val="70000"/>
              </a:lnSpc>
              <a:defRPr b="1"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DESIGN (CAD)</a:t>
            </a:r>
          </a:p>
        </p:txBody>
      </p:sp>
      <p:sp>
        <p:nvSpPr>
          <p:cNvPr id="147" name="Shape 147"/>
          <p:cNvSpPr/>
          <p:nvPr>
            <p:ph type="subTitle" idx="1"/>
          </p:nvPr>
        </p:nvSpPr>
        <p:spPr>
          <a:xfrm>
            <a:off x="1270000" y="3417975"/>
            <a:ext cx="10372453" cy="5285966"/>
          </a:xfrm>
          <a:prstGeom prst="rect">
            <a:avLst/>
          </a:prstGeom>
        </p:spPr>
        <p:txBody>
          <a:bodyPr/>
          <a:lstStyle/>
          <a:p>
            <a:pPr algn="l" defTabSz="537463">
              <a:defRPr b="1"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2D design</a:t>
            </a:r>
          </a:p>
          <a:p>
            <a:pPr algn="l" defTabSz="537463">
              <a:defRPr b="1"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Vector: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CorelDraw! CorelCAD (</a:t>
            </a:r>
            <a:r>
              <a:rPr u="sng">
                <a:hlinkClick r:id="rId2" invalidUrl="" action="" tgtFrame="" tooltip="" history="1" highlightClick="0" endSnd="0"/>
              </a:rPr>
              <a:t>http://www.coreldraw.com/en/</a:t>
            </a:r>
            <a:r>
              <a:t>)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Adobe Illustrator (</a:t>
            </a:r>
            <a:r>
              <a:rPr u="sng">
                <a:hlinkClick r:id="rId3" invalidUrl="" action="" tgtFrame="" tooltip="" history="1" highlightClick="0" endSnd="0"/>
              </a:rPr>
              <a:t>http://www.adobe.com/products/illustrator/</a:t>
            </a:r>
            <a:r>
              <a:t>)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Inkscape (</a:t>
            </a:r>
            <a:r>
              <a:rPr u="sng">
                <a:hlinkClick r:id="rId4" invalidUrl="" action="" tgtFrame="" tooltip="" history="1" highlightClick="0" endSnd="0"/>
              </a:rPr>
              <a:t>https://inkscape.org</a:t>
            </a:r>
            <a:r>
              <a:t>)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LibreDraw (</a:t>
            </a:r>
            <a:r>
              <a:rPr u="sng">
                <a:hlinkClick r:id="rId5" invalidUrl="" action="" tgtFrame="" tooltip="" history="1" highlightClick="0" endSnd="0"/>
              </a:rPr>
              <a:t>http://librecad.org/cms/home.html</a:t>
            </a:r>
            <a:r>
              <a:t>)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QuarkXpress (</a:t>
            </a:r>
            <a:r>
              <a:rPr u="sng">
                <a:hlinkClick r:id="rId6" invalidUrl="" action="" tgtFrame="" tooltip="" history="1" highlightClick="0" endSnd="0"/>
              </a:rPr>
              <a:t>http://www.quark.com/en/Products/QuarkXPress/</a:t>
            </a:r>
            <a:r>
              <a:t>)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Scribus (</a:t>
            </a:r>
            <a:r>
              <a:rPr u="sng">
                <a:hlinkClick r:id="rId7" invalidUrl="" action="" tgtFrame="" tooltip="" history="1" highlightClick="0" endSnd="0"/>
              </a:rPr>
              <a:t>https://www.scribus.net</a:t>
            </a:r>
            <a:r>
              <a:t>)</a:t>
            </a:r>
          </a:p>
          <a:p>
            <a:pPr algn="l" defTabSz="537463">
              <a:defRPr b="1"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Raster: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Adobe Photoshop (</a:t>
            </a:r>
            <a:r>
              <a:rPr u="sng">
                <a:hlinkClick r:id="rId8" invalidUrl="" action="" tgtFrame="" tooltip="" history="1" highlightClick="0" endSnd="0"/>
              </a:rPr>
              <a:t>http://www.adobe.com/products/photoshop/</a:t>
            </a:r>
            <a:r>
              <a:t>)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Gimp (</a:t>
            </a:r>
            <a:r>
              <a:rPr u="sng">
                <a:hlinkClick r:id="rId9" invalidUrl="" action="" tgtFrame="" tooltip="" history="1" highlightClick="0" endSnd="0"/>
              </a:rPr>
              <a:t>https://www.gimp.org</a:t>
            </a:r>
            <a:r>
              <a:t>)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MyPaint (</a:t>
            </a:r>
            <a:r>
              <a:rPr u="sng">
                <a:hlinkClick r:id="rId10" invalidUrl="" action="" tgtFrame="" tooltip="" history="1" highlightClick="0" endSnd="0"/>
              </a:rPr>
              <a:t>http://mypaint.org/about/</a:t>
            </a:r>
            <a:r>
              <a:t>)</a:t>
            </a:r>
          </a:p>
          <a:p>
            <a:pPr algn="l" defTabSz="537463"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- Krita (</a:t>
            </a:r>
            <a:r>
              <a:rPr u="sng">
                <a:hlinkClick r:id="rId11" invalidUrl="" action="" tgtFrame="" tooltip="" history="1" highlightClick="0" endSnd="0"/>
              </a:rPr>
              <a:t>https://krita.org/en/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ctrTitle"/>
          </p:nvPr>
        </p:nvSpPr>
        <p:spPr>
          <a:xfrm>
            <a:off x="3522302" y="994408"/>
            <a:ext cx="5960197" cy="1880645"/>
          </a:xfrm>
          <a:prstGeom prst="rect">
            <a:avLst/>
          </a:prstGeom>
        </p:spPr>
        <p:txBody>
          <a:bodyPr/>
          <a:lstStyle/>
          <a:p>
            <a:pPr defTabSz="315468">
              <a:lnSpc>
                <a:spcPct val="70000"/>
              </a:lnSpc>
              <a:defRPr b="1"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COMPUTER</a:t>
            </a:r>
          </a:p>
          <a:p>
            <a:pPr defTabSz="315468">
              <a:lnSpc>
                <a:spcPct val="70000"/>
              </a:lnSpc>
              <a:defRPr b="1"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AIDED</a:t>
            </a:r>
          </a:p>
          <a:p>
            <a:pPr defTabSz="315468">
              <a:lnSpc>
                <a:spcPct val="70000"/>
              </a:lnSpc>
              <a:defRPr b="1"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DESIGN (CAD)</a:t>
            </a:r>
          </a:p>
        </p:txBody>
      </p:sp>
      <p:sp>
        <p:nvSpPr>
          <p:cNvPr id="150" name="Shape 150"/>
          <p:cNvSpPr/>
          <p:nvPr>
            <p:ph type="subTitle" idx="1"/>
          </p:nvPr>
        </p:nvSpPr>
        <p:spPr>
          <a:xfrm>
            <a:off x="1270000" y="3417975"/>
            <a:ext cx="10372453" cy="5285966"/>
          </a:xfrm>
          <a:prstGeom prst="rect">
            <a:avLst/>
          </a:prstGeom>
        </p:spPr>
        <p:txBody>
          <a:bodyPr/>
          <a:lstStyle/>
          <a:p>
            <a:pPr algn="l"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3D design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Sketchup (</a:t>
            </a:r>
            <a:r>
              <a:rPr u="sng">
                <a:hlinkClick r:id="rId2" invalidUrl="" action="" tgtFrame="" tooltip="" history="1" highlightClick="0" endSnd="0"/>
              </a:rPr>
              <a:t>http://www.sketchup.com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Autodesk Fusion 360 (</a:t>
            </a:r>
            <a:r>
              <a:rPr u="sng">
                <a:hlinkClick r:id="rId3" invalidUrl="" action="" tgtFrame="" tooltip="" history="1" highlightClick="0" endSnd="0"/>
              </a:rPr>
              <a:t>http://www.autodesk.com/products/fusion-360/overview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Autodesk 123D (</a:t>
            </a:r>
            <a:r>
              <a:rPr u="sng">
                <a:hlinkClick r:id="rId4" invalidUrl="" action="" tgtFrame="" tooltip="" history="1" highlightClick="0" endSnd="0"/>
              </a:rPr>
              <a:t>http://www.123dapp.com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Rhinoceros (</a:t>
            </a:r>
            <a:r>
              <a:rPr u="sng">
                <a:hlinkClick r:id="rId5" invalidUrl="" action="" tgtFrame="" tooltip="" history="1" highlightClick="0" endSnd="0"/>
              </a:rPr>
              <a:t>http://www.rhino3d.com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FreeCAD (</a:t>
            </a:r>
            <a:r>
              <a:rPr u="sng">
                <a:hlinkClick r:id="rId6" invalidUrl="" action="" tgtFrame="" tooltip="" history="1" highlightClick="0" endSnd="0"/>
              </a:rPr>
              <a:t>http://www.freecadweb.org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AutoCAD (</a:t>
            </a:r>
            <a:r>
              <a:rPr u="sng">
                <a:hlinkClick r:id="rId7" invalidUrl="" action="" tgtFrame="" tooltip="" history="1" highlightClick="0" endSnd="0"/>
              </a:rPr>
              <a:t>http://www.autodesk.com/products/autocad/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OpenSCAD (</a:t>
            </a:r>
            <a:r>
              <a:rPr u="sng">
                <a:hlinkClick r:id="rId8" invalidUrl="" action="" tgtFrame="" tooltip="" history="1" highlightClick="0" endSnd="0"/>
              </a:rPr>
              <a:t>http://www.openscad.org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Blender (</a:t>
            </a:r>
            <a:r>
              <a:rPr u="sng">
                <a:hlinkClick r:id="rId9" invalidUrl="" action="" tgtFrame="" tooltip="" history="1" highlightClick="0" endSnd="0"/>
              </a:rPr>
              <a:t>https://www.blender.org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Solidwork (</a:t>
            </a:r>
            <a:r>
              <a:rPr u="sng">
                <a:hlinkClick r:id="rId10" invalidUrl="" action="" tgtFrame="" tooltip="" history="1" highlightClick="0" endSnd="0"/>
              </a:rPr>
              <a:t>http://www.solidworks.com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ctrTitle"/>
          </p:nvPr>
        </p:nvSpPr>
        <p:spPr>
          <a:xfrm>
            <a:off x="3522302" y="994408"/>
            <a:ext cx="5960197" cy="1880645"/>
          </a:xfrm>
          <a:prstGeom prst="rect">
            <a:avLst/>
          </a:prstGeom>
        </p:spPr>
        <p:txBody>
          <a:bodyPr/>
          <a:lstStyle/>
          <a:p>
            <a:pPr defTabSz="315468">
              <a:lnSpc>
                <a:spcPct val="70000"/>
              </a:lnSpc>
              <a:defRPr b="1"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COMPUTER</a:t>
            </a:r>
          </a:p>
          <a:p>
            <a:pPr defTabSz="315468">
              <a:lnSpc>
                <a:spcPct val="70000"/>
              </a:lnSpc>
              <a:defRPr b="1"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AIDED</a:t>
            </a:r>
          </a:p>
          <a:p>
            <a:pPr defTabSz="315468">
              <a:lnSpc>
                <a:spcPct val="70000"/>
              </a:lnSpc>
              <a:defRPr b="1"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DESIGN (CAD)</a:t>
            </a:r>
          </a:p>
        </p:txBody>
      </p:sp>
      <p:sp>
        <p:nvSpPr>
          <p:cNvPr id="153" name="Shape 153"/>
          <p:cNvSpPr/>
          <p:nvPr>
            <p:ph type="subTitle" idx="1"/>
          </p:nvPr>
        </p:nvSpPr>
        <p:spPr>
          <a:xfrm>
            <a:off x="1270000" y="3417975"/>
            <a:ext cx="10372453" cy="5285966"/>
          </a:xfrm>
          <a:prstGeom prst="rect">
            <a:avLst/>
          </a:prstGeom>
        </p:spPr>
        <p:txBody>
          <a:bodyPr/>
          <a:lstStyle/>
          <a:p>
            <a:pPr algn="l"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ONLINE TOOLS</a:t>
            </a:r>
          </a:p>
          <a:p>
            <a:pPr algn="l">
              <a:defRPr b="1" sz="2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ThinkerCAD (</a:t>
            </a:r>
            <a:r>
              <a:rPr u="sng">
                <a:hlinkClick r:id="rId2" invalidUrl="" action="" tgtFrame="" tooltip="" history="1" highlightClick="0" endSnd="0"/>
              </a:rPr>
              <a:t>https://www.tinkercad.com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MakerCase (</a:t>
            </a:r>
            <a:r>
              <a:rPr u="sng">
                <a:hlinkClick r:id="rId3" invalidUrl="" action="" tgtFrame="" tooltip="" history="1" highlightClick="0" endSnd="0"/>
              </a:rPr>
              <a:t>http://www.makercase.com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Gear Generator (</a:t>
            </a:r>
            <a:r>
              <a:rPr u="sng">
                <a:hlinkClick r:id="rId4" invalidUrl="" action="" tgtFrame="" tooltip="" history="1" highlightClick="0" endSnd="0"/>
              </a:rPr>
              <a:t>http://geargenerator.com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Simulasi: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COMSOL (simulasi multifisika: </a:t>
            </a:r>
            <a:r>
              <a:rPr u="sng">
                <a:hlinkClick r:id="rId5" invalidUrl="" action="" tgtFrame="" tooltip="" history="1" highlightClick="0" endSnd="0"/>
              </a:rPr>
              <a:t>http://comsol.com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Simulation (Solidworks : </a:t>
            </a:r>
            <a:r>
              <a:rPr u="sng">
                <a:hlinkClick r:id="rId6" invalidUrl="" action="" tgtFrame="" tooltip="" history="1" highlightClick="0" endSnd="0"/>
              </a:rPr>
              <a:t>http://www.solidworks.com/sw/products/simulation/solutions.htm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Elmer (</a:t>
            </a:r>
            <a:r>
              <a:rPr u="sng">
                <a:hlinkClick r:id="rId7" invalidUrl="" action="" tgtFrame="" tooltip="" history="1" highlightClick="0" endSnd="0"/>
              </a:rPr>
              <a:t>https://www.csc.fi/web/elmer</a:t>
            </a:r>
            <a:r>
              <a:t>)</a:t>
            </a:r>
          </a:p>
          <a:p>
            <a:pPr algn="l"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- Ansys (</a:t>
            </a:r>
            <a:r>
              <a:rPr u="sng">
                <a:hlinkClick r:id="rId8" invalidUrl="" action="" tgtFrame="" tooltip="" history="1" highlightClick="0" endSnd="0"/>
              </a:rPr>
              <a:t>http://www.ansys.com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lnSpc>
                <a:spcPct val="70000"/>
              </a:lnSpc>
              <a:defRPr b="1" sz="8730">
                <a:latin typeface="Helvetica"/>
                <a:ea typeface="Helvetica"/>
                <a:cs typeface="Helvetica"/>
                <a:sym typeface="Helvetica"/>
              </a:defRPr>
            </a:pPr>
            <a:r>
              <a:t>COMPUTER</a:t>
            </a:r>
          </a:p>
          <a:p>
            <a:pPr defTabSz="566674">
              <a:lnSpc>
                <a:spcPct val="70000"/>
              </a:lnSpc>
              <a:defRPr b="1" sz="8730">
                <a:latin typeface="Helvetica"/>
                <a:ea typeface="Helvetica"/>
                <a:cs typeface="Helvetica"/>
                <a:sym typeface="Helvetica"/>
              </a:defRPr>
            </a:pPr>
            <a:r>
              <a:t>AIDED</a:t>
            </a:r>
          </a:p>
          <a:p>
            <a:pPr defTabSz="566674">
              <a:lnSpc>
                <a:spcPct val="70000"/>
              </a:lnSpc>
              <a:defRPr b="1" sz="8730">
                <a:latin typeface="Helvetica"/>
                <a:ea typeface="Helvetica"/>
                <a:cs typeface="Helvetica"/>
                <a:sym typeface="Helvetica"/>
              </a:defRPr>
            </a:pPr>
            <a:r>
              <a:t>MACHINE (CAM)</a:t>
            </a:r>
          </a:p>
        </p:txBody>
      </p:sp>
      <p:sp>
        <p:nvSpPr>
          <p:cNvPr id="156" name="Shape 15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Memahami dasar-dasar proses manufaktur</a:t>
            </a:r>
          </a:p>
          <a:p>
            <a:pPr/>
            <a:r>
              <a:t>Dari CAD ke CAM</a:t>
            </a:r>
          </a:p>
        </p:txBody>
      </p:sp>
      <p:sp>
        <p:nvSpPr>
          <p:cNvPr id="157" name="Shape 157"/>
          <p:cNvSpPr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3200"/>
            </a:lvl1pPr>
          </a:lstStyle>
          <a:p>
            <a:pPr/>
            <a:r>
              <a:t>praktek dan kerja lab/studio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